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63" r:id="rId4"/>
    <p:sldId id="264" r:id="rId5"/>
    <p:sldId id="274" r:id="rId6"/>
    <p:sldId id="268" r:id="rId7"/>
    <p:sldId id="267" r:id="rId8"/>
    <p:sldId id="262" r:id="rId9"/>
    <p:sldId id="258" r:id="rId10"/>
    <p:sldId id="260" r:id="rId11"/>
    <p:sldId id="261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09C61-A4D0-4D64-941B-0C87DD66F5DC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8DE90-A6C7-4B6F-BE94-3E38780191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Ewing , B., S. </a:t>
            </a:r>
            <a:r>
              <a:rPr lang="en-US" dirty="0" err="1" smtClean="0"/>
              <a:t>Goldfinger</a:t>
            </a:r>
            <a:r>
              <a:rPr lang="en-US" dirty="0" smtClean="0"/>
              <a:t>, M. </a:t>
            </a:r>
            <a:r>
              <a:rPr lang="en-US" dirty="0" err="1" smtClean="0"/>
              <a:t>Wackernagel</a:t>
            </a:r>
            <a:r>
              <a:rPr lang="en-US" dirty="0" smtClean="0"/>
              <a:t>, M. </a:t>
            </a:r>
            <a:r>
              <a:rPr lang="en-US" dirty="0" err="1" smtClean="0"/>
              <a:t>Stechbart</a:t>
            </a:r>
            <a:r>
              <a:rPr lang="en-US" dirty="0" smtClean="0"/>
              <a:t>, S. </a:t>
            </a:r>
            <a:r>
              <a:rPr lang="en-US" dirty="0" err="1" smtClean="0"/>
              <a:t>Rizk</a:t>
            </a:r>
            <a:r>
              <a:rPr lang="en-US" dirty="0" smtClean="0"/>
              <a:t>, A. Reed and J. </a:t>
            </a:r>
            <a:r>
              <a:rPr lang="en-US" dirty="0" err="1" smtClean="0"/>
              <a:t>Kitzes</a:t>
            </a:r>
            <a:r>
              <a:rPr lang="en-US" dirty="0" smtClean="0"/>
              <a:t> (2008) </a:t>
            </a:r>
            <a:r>
              <a:rPr lang="en-US" i="1" dirty="0" smtClean="0"/>
              <a:t>The Ecological Footprint Atlas</a:t>
            </a:r>
            <a:r>
              <a:rPr lang="en-US" dirty="0" smtClean="0"/>
              <a:t> (Global Footprint Network, Oakland, CA, USA).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UNDP (2007) </a:t>
            </a:r>
            <a:r>
              <a:rPr lang="en-US" i="1" dirty="0" smtClean="0"/>
              <a:t>Human Development Report 2007/2008 Fighting climate change: Human solidarity in a divided world</a:t>
            </a:r>
            <a:r>
              <a:rPr lang="en-US" dirty="0" smtClean="0"/>
              <a:t> (UNDP, New York City, New York, USA).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8DE90-A6C7-4B6F-BE94-3E38780191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27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Urbanism is a response to the International Congress of Modern </a:t>
            </a:r>
            <a:r>
              <a:rPr lang="en-US" dirty="0" err="1" smtClean="0"/>
              <a:t>Arcitecture</a:t>
            </a:r>
            <a:r>
              <a:rPr lang="en-US" dirty="0" smtClean="0"/>
              <a:t> movement</a:t>
            </a:r>
            <a:r>
              <a:rPr lang="en-US" baseline="0" dirty="0" smtClean="0"/>
              <a:t> started in 1928 (attempt to improve health by building towers in parks and designing for automobile, ultimately leading to sprawl and deserted street </a:t>
            </a:r>
            <a:r>
              <a:rPr lang="en-US" baseline="0" dirty="0" err="1" smtClean="0"/>
              <a:t>scapes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8DE90-A6C7-4B6F-BE94-3E38780191A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7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javascript:SaveScroll('scroll');InternalLink('3,812,1,center');__doPostBack('ctl00$Display$ctl00$Link1',''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pick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here we work</a:t>
            </a:r>
          </a:p>
          <a:p>
            <a:pPr lvl="1"/>
            <a:r>
              <a:rPr lang="en-US" dirty="0" smtClean="0"/>
              <a:t>Whom we live with</a:t>
            </a:r>
          </a:p>
          <a:p>
            <a:pPr lvl="1"/>
            <a:r>
              <a:rPr lang="en-US" dirty="0" smtClean="0"/>
              <a:t>Where we shop &amp; what we shop for</a:t>
            </a:r>
          </a:p>
          <a:p>
            <a:pPr lvl="1"/>
            <a:r>
              <a:rPr lang="en-US" dirty="0" smtClean="0"/>
              <a:t>How we play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ur government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5042118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“…[believe] that the sum total of these highly personal decisions will lead to an optimal society…”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4.bp.blogspot.com/-1-eylgwfS14/Te2IN_I978I/AAAAAAAAAIE/3YG1fihXhIQ/s400/t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219200"/>
            <a:ext cx="2381250" cy="32004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23685" y="0"/>
            <a:ext cx="23203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wwwanikulapo.blogspot.com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-19050" y="6509266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Farr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Travel – Travel Mode and </a:t>
            </a:r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0" y="0"/>
            <a:ext cx="261090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www.theautoinsurance.com</a:t>
            </a:r>
            <a:endParaRPr lang="en-US" dirty="0"/>
          </a:p>
        </p:txBody>
      </p:sp>
      <p:pic>
        <p:nvPicPr>
          <p:cNvPr id="6" name="Picture 5" descr="trafficjam3.jpg"/>
          <p:cNvPicPr>
            <a:picLocks noChangeAspect="1"/>
          </p:cNvPicPr>
          <p:nvPr/>
        </p:nvPicPr>
        <p:blipFill>
          <a:blip r:embed="rId2" cstate="print"/>
          <a:srcRect l="7344" t="15644" r="7923" b="10327"/>
          <a:stretch>
            <a:fillRect/>
          </a:stretch>
        </p:blipFill>
        <p:spPr>
          <a:xfrm>
            <a:off x="960752" y="1905000"/>
            <a:ext cx="7222496" cy="400151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368534"/>
            <a:ext cx="561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Annual </a:t>
            </a:r>
            <a:r>
              <a:rPr lang="en-US" dirty="0"/>
              <a:t>related medical costs are over $150 </a:t>
            </a:r>
            <a:r>
              <a:rPr lang="en-US" dirty="0" smtClean="0"/>
              <a:t>B </a:t>
            </a:r>
            <a:r>
              <a:rPr lang="en-US" dirty="0"/>
              <a:t>(CDC 2012). </a:t>
            </a:r>
          </a:p>
        </p:txBody>
      </p:sp>
    </p:spTree>
    <p:extLst>
      <p:ext uri="{BB962C8B-B14F-4D97-AF65-F5344CB8AC3E}">
        <p14:creationId xmlns:p14="http://schemas.microsoft.com/office/powerpoint/2010/main" val="8445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Caused Climate Change</a:t>
            </a:r>
          </a:p>
          <a:p>
            <a:pPr lvl="1"/>
            <a:r>
              <a:rPr lang="en-US" dirty="0" err="1" smtClean="0"/>
              <a:t>GreenHouse</a:t>
            </a:r>
            <a:r>
              <a:rPr lang="en-US" dirty="0" smtClean="0"/>
              <a:t> Gases</a:t>
            </a:r>
          </a:p>
          <a:p>
            <a:pPr lvl="2"/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Urbanism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 Growth</a:t>
            </a:r>
          </a:p>
          <a:p>
            <a:r>
              <a:rPr lang="en-US" dirty="0" smtClean="0"/>
              <a:t>New Urbanism</a:t>
            </a:r>
          </a:p>
          <a:p>
            <a:r>
              <a:rPr lang="en-US" dirty="0" smtClean="0"/>
              <a:t>USGBC – LEED Certification</a:t>
            </a:r>
          </a:p>
          <a:p>
            <a:pPr lvl="1"/>
            <a:r>
              <a:rPr lang="en-US" dirty="0" smtClean="0"/>
              <a:t>US Green Building Council </a:t>
            </a:r>
          </a:p>
          <a:p>
            <a:pPr lvl="1"/>
            <a:r>
              <a:rPr lang="en-US" dirty="0" smtClean="0"/>
              <a:t>Leadership in Energy and Environmental Design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9050" y="6509266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Farr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6626" name="Picture 2" descr="http://www.suffolkcountyny.gov/stormwater/images/AtlantaBelt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05200"/>
            <a:ext cx="4267200" cy="322600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0" y="6550223"/>
            <a:ext cx="2052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www.suffolkcountyny.gov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Farr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New Urbanism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Promote Traditional Urbanism</a:t>
            </a:r>
          </a:p>
          <a:p>
            <a:pPr lvl="1"/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400" dirty="0" smtClean="0"/>
              <a:t>New Approval Techniques</a:t>
            </a:r>
          </a:p>
          <a:p>
            <a:r>
              <a:rPr lang="en-US" sz="2400" dirty="0" smtClean="0"/>
              <a:t>Smart Code (transect-based, form-based)</a:t>
            </a:r>
          </a:p>
          <a:p>
            <a:r>
              <a:rPr lang="en-US" sz="2400" dirty="0" smtClean="0"/>
              <a:t>Regional Planning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Too focused on approval of individual projects</a:t>
            </a:r>
            <a:endParaRPr lang="en-US" sz="2400" dirty="0"/>
          </a:p>
        </p:txBody>
      </p:sp>
      <p:pic>
        <p:nvPicPr>
          <p:cNvPr id="25604" name="Picture 4" descr="http://api.ning.com/files/qIVv27k5uSHskaurOmB7gxjEupshCIsNAuQVmASDUYi0qdGuzEqlyj-22W3y6qpcKI2sEhiwoGX95YoCj-vIedSziQ94RyNK/TowerintheP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693" y="4114800"/>
            <a:ext cx="4191000" cy="2514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-10693" y="6549390"/>
            <a:ext cx="9494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land8.com</a:t>
            </a:r>
            <a:endParaRPr lang="en-US" sz="1400" dirty="0"/>
          </a:p>
        </p:txBody>
      </p:sp>
      <p:pic>
        <p:nvPicPr>
          <p:cNvPr id="25606" name="Picture 6" descr="http://www.dkolb.org/sprawlingplaces/images/fullsize/seas.hss.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0180" y="4114800"/>
            <a:ext cx="3743820" cy="2514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7840628" y="6549389"/>
            <a:ext cx="12898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www.dkolb.org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-10693" y="3810000"/>
            <a:ext cx="73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3810000"/>
            <a:ext cx="460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83112" y="0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Farr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USGBC - LEED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Certifications for Green Buildings and more</a:t>
            </a:r>
          </a:p>
          <a:p>
            <a:pPr lvl="1"/>
            <a:r>
              <a:rPr lang="en-US" sz="2400" dirty="0" smtClean="0"/>
              <a:t>Certified to Platinum</a:t>
            </a:r>
          </a:p>
          <a:p>
            <a:r>
              <a:rPr lang="en-US" sz="2800" dirty="0" smtClean="0"/>
              <a:t>Integrated design of systems, rather than components</a:t>
            </a:r>
          </a:p>
          <a:p>
            <a:pPr lvl="1"/>
            <a:r>
              <a:rPr lang="en-US" sz="2400" dirty="0" smtClean="0"/>
              <a:t>Improved building envelope </a:t>
            </a:r>
            <a:r>
              <a:rPr lang="en-US" sz="2400" dirty="0" smtClean="0">
                <a:sym typeface="Symbol"/>
              </a:rPr>
              <a:t> Smaller HVAC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Too few buildings certified</a:t>
            </a:r>
          </a:p>
          <a:p>
            <a:r>
              <a:rPr lang="en-US" sz="2800" dirty="0" smtClean="0">
                <a:sym typeface="Symbol"/>
              </a:rPr>
              <a:t>Not enough emphasis on location </a:t>
            </a:r>
          </a:p>
          <a:p>
            <a:pPr lvl="1"/>
            <a:r>
              <a:rPr lang="en-US" sz="2400" dirty="0" smtClean="0">
                <a:sym typeface="Symbol"/>
              </a:rPr>
              <a:t>LEED – ND is helping</a:t>
            </a:r>
            <a:endParaRPr lang="en-US" sz="2400" dirty="0"/>
          </a:p>
        </p:txBody>
      </p:sp>
      <p:sp>
        <p:nvSpPr>
          <p:cNvPr id="24578" name="AutoShape 2" descr="data:image/jpeg;base64,/9j/4AAQSkZJRgABAQAAAQABAAD/2wCEAAkGBhQSERUUExQWFRUWGBwaGBgXFxgbHRwfHBwdHSEcGBwcGycfHh4lHyAgHy8gIycpLCwtHh8xNTAqNSYtLCkBCQoKDgwOGg8PGiogHyQqLCwsLCwqLC8sKSwsKSwsLCwsLCwsLCosKSwsKSwsLCksLCwsLCkpLCwpKSwsLCwpKf/AABEIAMQAwgMBIgACEQEDEQH/xAAcAAACAgMBAQAAAAAAAAAAAAAABgUHAQMECAL/xABMEAACAQIEAwUEBwYDBAcJAAABAgMEEQAFEiEGMUEHEyJRYRQycYEjQnKRobHBJDNSYoLRFZKiJTVj8UNEU4OTwuEWFzRUZHPS0/D/xAAaAQEBAQEBAQEAAAAAAAAAAAAAAQIEBQMG/8QAKhEAAgIBAwQCAAYDAAAAAAAAAAECEQMSITEEE0FRYbEUcZHB0fAiMqH/2gAMAwEAAhEDEQA/ALxwYMGADBgwYAMGDGL4AzjF8KPGHabR5eCJG7yW37qOxb+sk6U+LHobX5YT0zTOs3X6FBQ07DZrspIN+TFRI3Q3UJ6E4As7N+IqalF6ieOL7bgH7ueEzNe3Cgh2USynfkqoNvWVluPVQcK68G5TQEtXVhqJjuyRXBJvzZYy0jG/PWxBvcgY+v8A3m0tNtQZZGgF7PIUQg+YCK5IP2lOM2Gd69sdZMoanyxmU/XHfzL8tEAX/VjvHGOdMLrlot52A/B5gcK1X2yVzNdTCi290Rkn5MX/AExFVHaXmDG/tbr6KkVvxQ/njdGR+HGGdqPHlo+PhP4LMT+GOF+16uhDNPljhV5uRURKLdSWgdbet7YT4e0nMF3NXI3oUit+EYxJ0/bNXKQSYXHUGO1/mGxqUaoo35V26UMuzrLEQN9lkHy7tmb5lRh0yjiilqv3E8chGxCsNQtzuvPFTt2qU9QNNflscoI3aNkc7bjwyKpA/rOMycK5NXkGjqvZZb3WOQeG4I5RyWIHQaGUfHHzKi6r4BioDLneUbke30457tIwG3/erz/4nLoBhs4O7VKOvAUN3MxsDG5G58kfk/4HzAxXsQdMGMasZwKGDBgwAYMGDABgwYMAGDBgwAYMGI3Ps+io4HnnfSifeT0VR1J6DAHRX5jHDG0srqkaC7MxsAMVLmHHVbnMr02VKYoBs9QbqSD1va6egHiP8vPHFTUVVxFL7TVMabLYiSqXtqtzIOwJ85OQ3C+eNXEvaOqJ7JlSrBTKLGVBYuevdeQ/nNyenngDuWiyzIgA49ur/eAIFlbz3uIh/MbsbdbWws8SdoFXW3EkndxHbuoSVW3k7e8/4A+WFe4HLa5uetz5k8yfU74kOGkgetpkql1wO+hhqKi7bKWt0vsRyN8WtgcCVCKNIZV3tpBA/C/PHfS5PNLSVFUgUxUxCuC3iOwJ0jTawB88XC2SMGqKeeGggpHQx00Y0q7tyViSLjoNrnCR2eZS8cuY5TUeGSansLNe7BSNSk89iDfGbXgVQuRcO6sqavExLJP3bRhV0qtwLk31E2N+nw64+89yJIcooqyNpO8nLiS5GnZXIsLbWI/vfDFlWQT0eRZmldH3OuxjVipLOFA2sTzIGInMagScLwIWXvEqWGnULjxsOV+Vjig18dZBFSGi7oMDNT95JqYtdrjcXO3M7CwxwcJ8PNX1a06yCIaGkZymsKFtzGpeZPO+LA414POYPTNBU0toqcR6DMNRJ3PK9unn1xHdm2SzxLmsiJrnjjMEYRgQXsT4W2/iBxdS4ILvEfBU1HCKgSxVNNqsZoTspvbxqSbfEE28sLslSp8LFTfoSDfryOHmgyuTLMgr/a1MTVJCRRta5OlV1WBO99/lfHNnqf4fkEFMwvPXP30g2JCgiw+7SvxOCDRxcNcdVdDYQyFox/0MpLJ8F3un9O252w4F8sz0FJEFFXsNjsdZ6EGwEq+hsw9DY4V+J+z80OVwVcsj9+7r3kZC6FD9BYXuBbe5ub7YXcwy6SIiOoiZNa61Di2pT9Zeh+RuPTB77D5LIpOK6/IpUgzAGopGNkmBJIHkpIuSBv3bHVzsTyFtZTm8VTEssDrJG3JlNx8PiPLFI8KdpJVPZcxHtNIw0l3GpkH89761Hn7w572x21uTT5E/t2XN3+XyWaSK9wAet/LyfmNgbjcQvku7BiI4Y4mhr6dZ4GurcweanqrDoRiXwAYMGDABgwYMAGDBjBwBzZlmMcETyysFjRSzE9AMUxQQScRVTVdUWhy2mJ0Idg9udz52949B4R1OOvjWukzzMBllM+mmhOqplXe5BsR5HTyA8/s4i+0ripLDLKOyUsACylfrkf8ARgjoObeZ288BRx8e8fGt/Z6f6OiTwqq7d7bqRtZB0HX4YguH+Gamu70U0evugC12VefJVvzJ6ch643cJ8MNXSkau6poRqqJ9rKOelb7aiN+W2NOR8SChrnmopGljVtNpLAyx7bMBsDe9jYdPPFD3GHLuDUqaT2U0/seaU92XWCDUqOfiJs3lsTY2wiMhYMpBRgSCDzVh5jzBGLi4g45qadIq6kkSooZzYpMPFE/LQGHitfoQSDfpyrbivO/a6tqjuUgLKAyoxbUw+sxKrvbbYch1xE35A1V/EuX1C0lZUwyzVsUYXu0OhNSG6tK9hsD5X2J8JwqZ5nclVWPVPZJGKlRGSO7C8tLCzXFz4tvljmyqgmqZBFTxvNJ1CDZfttyUfH8cWJkvYTM9mq6lYx1jhUM3/iN4Rvb6hxqjN+Cvq6vkmA72SWULuveyySBT5jWxAPqMcL1SAaSyje/MD9ceisu7J8thH/wyyG97ylpDf01Hb4DE4vD1MOVPBt/wk/tibLYtHllqqNhuUbfkSpxvy+qaEkwu8RPMwyPHf0OhhfHqBsgpjzp4Tf8A4Sf2xDZj2XZdNfVSopPNo7xt96EG3pjTlewo89V1W8ro0jSTsrKQJZJH2DBioLElQbbkYaoM+hrs4jqq3TDFTxBoogzSKxS5C6tK2Oo35b2AwxZ32Dst2o6m4A2jnW9zvt3q225DdT1uTiu88yaoopNFTGYifdbmjfYcbH4c/TGdhe5ZvDdSuZ0MtTVtojirWqJFbokYVlj9BsL/ABOExaCozyqqK0NHBTr4RLMbIiL7qgDmep5WLYgYM2kSkmplkYRTNqZNrE7b+YvYXF97YfKLIWzDJsuhpSTFHKPbEjKCTVfc2YhTY+Lf42PLCgKfEfCMtFHHN3sVRTynSs0JNg2/hYG/Pzvjv4F47bLj3cn0lG5+kj593q5unpv4l8uXr88Zk0QlyqGdZqfUsxGka42LBtDsNr7X2HLy6qwfGquwWVm2Xtksq5plp73L57GaFTdQG5FTy077H6p25crdyHO4quBJ4GDRyC4P5g+RB2IxR3ZrxesBNDUgNR1F1Gq1o2foQfqOb/An1xN5DK/D+Z+ySEtQVbXhcnZCeh+dlPnsfPGAXPgxhTjOBQwYMGADCX2rcZjL6FmU/TS3jiHqRu3yG+HM4qCVRm3EdjvT5cPQgvf8tQ/04A5EQZBk6otvbq37xtufhGp+8+uK5yjKpJpYqaFdcshsoJt6lmNjYdScTPH/ABF7dmEsgP0cd4ovgp8TD4t+WJPsvzOngep72XuKiZe7gndQ0aC3xFm1HkSAdrHFukGaeG+KDl7TUFXEk9L3hWaMWYo2xLRkDxjcXU2Oxt5YbuIuH4J50zGpnhbK6eEdykY9/wD4bC+99tuvKw3vD532XEVNBSwRyFWTVVVg1aH6sfeOljvY3B8QtexsncQ9wlTPFSGT2VZLorSM6lxszKCbc9r7nY78sZW+4OKtqEd5GSJYY2kLpGDcRggDa+1/O2GrgXs1mzErK5MNKD7315B5R+Q/mPyxns04EOYzmSVf2SFvF5SsPqA/wja/3Y9CxQqqhVAAAAAAsAB5Y1YOHI+HoKOJYaeNY0XoOZ9WPNj6nEgBjODEAYQe0/iyakEcUB0NIGYvsSApGwBBG9+fQDD9iou2hf2inPQxt+DD++OfqZOONtHL1knHE2nR19m/HU8tR7PUP3msEozWDXAvp2AB2ufS3ri0sUL2cKTmdPYE2Lk26Du3Fz94F/XF5SVaqyoWUM19Kki5tudI5mw8sY6SbljuXs+XRZJSx3J+TfbHNmOVxTxtFMiyIwsysLg46VxnHWd5QPHvZXJQhp6bVLTC5ZD78Q+7xoB8wPPCPBKB4l5kW1KSCR5XB3HpyOPWhGKI7Wez/wBjkNZTqPZnP0qAfumJ98fyE8x0PxxU6YEKnpmkdIoUu8jBUQC1yfw+Jw5PwRQU7CCuzB1qW0jTBGCkZbYCRirdepK/rhf4SzZaSvpql1LJG51WFyAylSwHpe/wvjr47oIoZ++gqo546mQyJo3dGuDZhuG3Fht6Wxb8Aj+JOHno6iSlmKvYAh1FgyMDZrXJHI7X6YsDJiM8yiSimI9rpbGNzzNvcb5jwH58sJvFMNdO3tlRTzhdCoXMLKAqX3YWBUczqIAxzcIcQexV0FSD4NQSTlvG+xvt0Nm+WK/kFzdj/FjVVGYZ9qilYxSA8zbYH49D6g4fsU9nX+y8/gqkIFNXjTJ5aiLX9N9Lff54uAYwDODBgwBE8VZyKWjnn/7ONmHxtt+OKk4Vvl3DtRVk/tFYSQ3UlvCnT1LfEnDF2+5ky5fHAl9dRKqADqBvb77D54X+2VxDDl9Cuyopdhf+ABQCPiSflgEV1lOVNPNBSxnxSsEB8h1b5Lc4spuCMvqjWUdFHMtTSKLStISju29iGYggkEG423tiv+H+IGoqmOdDGHUEDvBcENa9vELHYbjDxlnaHQTJPDLCaCSoIMk9G4YsQb3bw61Nyfqkbm5we+yFEVXw5nk9N3UkgjiqQY1RZdek6SSUBUaNvI2uRt1wq5Pk71U8VLFs0rBb291QPE3yH4288fWdUSRVDoky1IFvpwhUvcb3uzEkeere+LM7BeHwe/rWG9+5iuOg3cj4nb5YtUhyWrk2VR0sCQRDSka2A/X4nnjsviv+1jiOanWGKFtHfByzKbNZdIsp6X1Hcb7YXezTPZjWkSTyNH3TlhJIzAadJv4ibW339ccsuoSyaDjl1UY5VjouTHy2IrIuKqes19w+vQbNsR8CL8wfPEqcdCae6OuMlJWihONqx/8AE53DsHR7IwJBUBdgpG45n7z544+IOJZqwxtMR9GmkWFrkndj6tsD02Hrib7VMmMNaZLHROA1+mobMvPyAPz9MKEa3IHmRjw8rkpuPtn5vO5rJKF8skuHOIHo5u+jVWbSVs17WNj0I32xpbMJJalZpGLSmRTq5G4Itbyt0tgzuiENRJGt9KNYX+F/1x85NSNJUQxqLs8iAbE28QuTbewG5PQAnGU5WoemYTnax/J6RTH1jAOIzPuJIaNA87FVLaRYEkm19gMe82krZ+nbUVbJO+NFbSJNG8cih0dSrKRcEHYg4rHtQ4hcikNPM6xyI73jZl1e5a5BB5E7f2x9dk3EsrzSU8rvIGXvFZ2LEWsCLsb2Nxt8cc/4iPc0HL+Lj3e0VfxPw6cvrZKYm6r44j5xte1/UWK39MMnZjBc11QkYlqqeEGmRt7Eg3ZR5k3W/pbDf265AHpEq1Hjp2Gq3VHIBHwBsfliocvzF6eQTRSNFIoNnUgEC3I3BBHowI/PHWuDrY+9m+Y5lUVwnmec0wV/aWnDLFbSRpjQ+HUGG9uQBvviva4xtNP3X7lpX7sfylvyO5Hyw+nJ81zOmElTVLFSuAV79wgbyuiKCVPMBm8tsKnEWRQ03diKuiq2ZirrHGQEsCfe7xgdxa1hiR+St2OMxOY8Lne81Efe3J+iPO/mUxZvZ7n3tmXU8/Uppb7SEqefqMVf2JVgM9XSNbTNFrA8yPA34Wwx9h0pjjrKNr/s1QwW5+qT+tsGQtHBgwYgKk7UoxPnWU05JsGZyP6lIP8Apwp9slXrzdgeUcKKP6iST+WHPO0D8VUgP1YCR9zYrntCn1ZtWHqJAv3KP74qBN8GwaMnzCoghWeqLGIqV1FEsOQ58iWsMSnBWZ0mZQJl/st0hpSZJ2CakcW0lGQk77nfSduXkg5Dnc1JL3tPI0bkWa1iGA6Op2P4Eb2OJriHtOrKmIwyTKiPswjVULDyJJJt6Df1wa3FieKg93qJ1WB3O17cj87Y9H8IU3sGTRkLcxwGUjlqaxc3PqeuPOMlPqUINtRVR6aiB+uPWq047oIQCukKQeRFrWxJLbYzv4KI4q4wkr+771ETu9VtGr61r3ufTEJBUMlyjFSVKmxtcHYg+YPI4mOLuFnoZyhF4mJMT+Y/h+0P/XGvM4w9JTSrbw6oXt5r4lv8VN8eDNTcm5PdH5vJHI5yc3uhp7HaAtUSzXIEaBbdCWN9/hbbFqVdckSNJIyoi7szGwGKNynikU1DNBEHE87eKQWAVbAaQb3vzN7baue2N9LMzZJMm+mKpQj0DBdvhff5nHbhzKENK3dNnf0/URxwUErdNj5xtUUtdQv3c8RZLvH41G68xvvuLjFO05u6/aH5jGojG6k/eL9ofmMcWTL3ZJ0cObP3pqVUyV4yW1fUD+f9Bhm7MZKOFJKiokRJVfQuth4VKg3UeZJYX9LYW+Of94VP2/0GIInF19vK3XljudrM5Ve7PSWW5rFOmuF1kW9rqb7jz8sJHbFSlqaGQbhJLH+oED8cJmSVbR5ZXEcpGjjPT3r36eW3zwUXF1stmopAW93uTzsNQJU+gtt8bY7J9Qpw0y2tHoZOqjkx6JbWm/4Ft5mKqCzFVvpBJIW5udI6XO5tzxJcNcQPRT99Gqs2krZr23IN9vhj74ajs0kzAFYYmbflqI0qPvJxy5LkslVKsMQux69FHVm9B/bHDGMlpceTzIxktMo8vguiGb/FMqbWmnv4nUqCbX3Gx8ri+PNJU92VIuy3UjzKmxHwuMer8kypaenjgU3EaBb+fmfnzx5jz+AJWVSDks8lvmdX5nHv47qnyfpo3pV8jzxPTU2a+zVKV9PAI4QkkU4N4zsSQtxv6f3wtZ9lFFDA/dV71VQCpQRwaYSpIvdjquQLm4cdNvPfkNLljwx+1VdZHUObGOKLUtybBUPcMWJFuRO5xO8Y8A5fRUhkarqhKykxRP3Opm6eARareZ2ti2apC/2Y1pizekI+uXjP9Sk/mMPnCD9xxPmMNrCZFdR52Cm/+o4q3haYrX0Tde/T8bjFpVD6OL0/npbf6W/tivkFsYMGDGQVZmm3FdP60x/82K048W2a1o/41/vRcWRxuTFxHlknSRWT7rj9RhG7VYNGcVH8yxt+BH6YqApvcI0mlzGp0s4RtIPPSWtpB9CcO9Jw7W0WWVcslBBIk66tTsDLCum2orpOwHisCMd/A7QVOWCjaojgeKrEsokbT3kevVt0Nxt8t8dkHG1M2YZpUmYd0KYRRgDaUDVcrtY2Jt88AVXTsF7o3uFeMk/Bl3x6j4pzZqejlmjtqVLrfcb9Tjyr3X7Pbrox6py9I62gjDjVHNCuoX8wOoxmduLoxJNp0VNmnaHUVNO0E8cT6uT6SCPIgXsD644+GvpY6il5tKmuIeckYuAN+bLcfLEzxD2U1EJJp7zx9BsHHLmNgevK3wwmqzxSA2KSRuCAwsVZSCLg9RbHiz7kZXkPz+TuwneX8jSD5Ytfs1yJZcrmSTdah3+QACbetwTfCHxTTAutTGLRVK6x5K9yJE+Ibf5425nxVroIKOMMqoCZSbeM3uALH3eZN7dMMTjjlLV6/UuBxw5JOfr9SMzrJ5KWZoZQQy8j/EOjD0OOek/eJ9pfzGLhyrhSOTKIo6m11iLBzYGO92BUnkALem2+Kdozd0+0v5jDLh7ck/ZM+DtSi/DJnjj/AHhU/wD3P0GIamp2kdURSzubKo5k4mOOP941P2/0GLA4N4ZjOWM8B/aJ4XHe3IKsQV0qRuoVttt9sVYu5lkvz+xHC8uaS9Nmyu4V9lySaG4LhTK7WtdgQx+5RpHwGKfGJjJM9ekiqqfR4Zo3jKXChHI0arWI2F7gc7AY5sjyr2mdIr6VN2dt7KiglmPpYWvtuRhlksjSivgueUcrioL4okKgdxl0aX+kqm70jyjXZb/aNz/yx9cPcaSUUTpDHFqc3MjAlvQeVh5Yj8/zUVFQ8gBCbLGvkiiyi3Tbe3mcTmQdmtVUWZh3MZt4n94j+VefK/O2InNzrH42JHXLJWLxsWT2fcRyVtLrlt3iuykqLA8iDa5tsRigOKGvX1h/+of9MeksryuKiptEYsiAsSeZ2uWY9Tjy1V1moyy89byP8bsSD91se1iTpauT9BjUlBKXI98BcWUNBDqkpp3qm1BpkEWwJNgheUFdrchvzxpznNspmEsgpK41DgnvHnB8Vti37RuB5W5bWxImeHJ6Si00sNTPVRmSSWcagOR0Jt0vsPIHEfn8dNW5ZJmMNOlLPBMI5kjN45NRUX5DowPK4tbGma3FXh1Sa2i8+/j/ADxauZrfi+D+Wm/8sn98VxwRS95mlEnTvr/5VY/piyKB+94umI5Q0+k/HSv/AOWKwWzgwYMZKVN29QmNaGsUG9PPuQbGx0tb5lbYg+3KmAq6WoF7TQst/slWHzsxxZXafkftWWVMYF2Ca1+KbjFd5q/+I8MwzrvJSEE8/qeFx81OAK39oCDcgD15YbuAuGaxqqOpWgE0aqwHtJEaNqAsyalY8uTaCDvheyDO2pKhahNBKqwGtQw8Vt/iLbW88Nr5DnGarqneSOIbh52MCLv7yxABjpIuC/LYgnB+hsJ+e0kkVXMk0Ip3Llu6X3QrHbQeRU2++/LpcvYbnfe0BgJ8dM+j+g7qfzHyxXfajnENRUU6wuJu4hMckw5SNcbA9bWN+m9sc3Z1xR7BXI7fupbRy+lz4X+AJ39Di+APfavm1TFWRhJZI07sMoR2UE6jqvYjVbbY32+O6DXV7zSGSVi7nmxtfb4C2PQPEPD0VbF3couOasOan+JTioOIOzqqpdwpnj/ijBv803I+V8eT1WGd6lujxOtwZNTkra+jVwzVJNG9DMwVZTqhduUcvIfJuRHnfzxF0eVN7XHTyLpYzJGw8ruAflY3viOU35H7sN2X1hrDGx0mtgZGj3sahYzr0Ha3eALsb7jnbnjni1Ok+Uc0GslRfK+vX8G/tB4tneeWmB0QodGgAeICxuxIv8LWwoUv7xftL+YxbXGfA4r0WqgukxQXRwRrFtgwO6uOVz8D6VQsDJNocFXVwGU8wb8jj6dRCSyW+LN9VCayXLdN7Epxz/vCp+3+gxnhfi+eif6IgozAuh5HkLjyNtr+g8sY43P+0Kj7f6DDhwL2bsGWpqhbSQyRdbjcM/6LhCE5Zno9/uTHHJLO9Hv9xS46oxHXzBR75D2At74DWt53Pzx0Zj+w0vs3/WKgBpyPqJ9WP4nmcTOf1ccdRLXyr9Ix00sMilTdPB30ikAhQQSB128wcIdXVtI7SSNqZySxPUnEyVjbrl/Rc1YpSa5f/P79HzFKVYMpsVIIPkRyOG3gXO6t8whHfSuHZtas7MumxJNjcC21iAOg64jMg4NqauxjjIQ2+kfwrbzF92+QPLFucH8ERUK3HjlYWeQi3yUXOkel+gvjXT4ZyafCNdJgySkpbpfZxdrGe+y5ZMVNnlHdJvY3fa4+AuceeqeC5jiDKmtlTU+yrfa7b8hh37XeJ/a63uUN4qW4+1IfePwUbfE44OCOHqedaqqrSwpKZbHQWUlzY7aTc2Fhb1x7cT32SOd8B5mKaGNGWtpoL933Ega2xvZTYmw8PvMfIYXK3iGX2KPLXAiWIgyRmIxyMQbr3gbfqDy32wzUnA7jVUZLWicDdkV+5nHWz2sj2PR1Ub7+q3xLnlTVSKKtmMkAaMqwUEHrq07E+oFt9sZV2Cc7HMv73NhIR4aeJ336FhpFvXnhv7Kv2jNM0rOYMgjH9P8AyGIXs8kFDk9fmLbGQlUO1zo8Cgf1k4cexPKTDlUbt79QzSn+o+H8LH54Mg/4MGDEKfLqCCDuDzxTvAVItDmlflMv7moBkiBHMEEW/wApt/Ti5MVf205DIqwZnT3E1G12t1S4Nz8PyJwBT2b5G1LPNSSXJiYrffxL9VvmLcut8dOc53NVEe0SvMFAsrm6iwtcILLf1tf1w89ptCldSU+b0wBGjTOAN9N+Zt1Rrg+l8Vq7AC9xb440gZla9sfBUEEHl1xM8P8ACFZXWNNA5T/tX8EfXkxHi5W8IPS9sPuU9gjkg1VXpH8ECb/+I9xt9j54ERIdlHaGrReyVUiq8S/RyOwAdBtYkn316+dxhtqO0jL0OkVKSPe3dw3kcnyVUBJ+WNOVdlOXQWIp1kYEENMTIbjqNRIHnsLYZo6ZY0IjRVAuQqgKL/IYyzWwo5hncNVcDLKqpFrFmgSI7b2+naNrfAEYUMw4BqpW7ylojSkEFRJVrcW3vpWNirX5WkIFsP8AwDxS1fTGaRFjdZXjZFYtYobcyBhkOPlLFCW7R8Z4oT/2SE3LZ85ChZIqO4FtRlkJPqdKAfdjl4h4Wra1R3iUSupBV1MuoWN7Xty57euIHtW4hlp6+GP256OCSAlisZkGpW6Ktmub2ve2ww19m+WulOZWrXrUqCJEd0dCotawDSMQDzttjbjGSporxpqnujhoOE6yGolqQtHJJIb3Yy+Dax0eHa+JCrq84HuQUT/97Kv5rjX2tZi8GVzSRyNG4KAOpIIuw8vTC52eyVNXKssWbmphiYd9Eacpe4vpDMxJ+IxYxjFUgsSiv8djiPA9a8rz11O1QTY6YKhAT/LZ0Fh5WYYZctraek0g5VVQeT9wkxvbzheRx8SBh8tisq7tJrxU1a09CKqGmfSxV9LW0gnqSSDfkpx81iinaRI4oQdpDRTdo1AzaDULFJe3dzBonB9VkAI+eIXtJ7RUpqfu6aRHqJgQhVgwReRc28ug87YZOHs6gzKkSZUDRve6SKDpI2KkHa4OODNey7L57lqdUY82iJjJ2tvoIuPQ7Y+h9jzoqWsNz68yd9yfM9cd65rIKI0mr6Ey94VsB4r33PMi/n/6YsbNuwZhvS1dxb3J0BP+dLD4eD54RM94PrKME1EDBBzlj8cfxLLuo9WAGPptRlkXTzlXWRSVkQ+F1JVh8GUgjmevU4+XieaQIt2lnkCgnclnIFzfn5/LGoMCLggj03xYHZJkiBpczqCFgpgwjJ5FreN/l7o+Jw4BI9oVMAmXZFAd2KGSx5Ku9zvzNmb5YuGjpRFGkaiyooUD0Atiq+yihaurarOJQfpGMcAPRRYEj5AL/mxbWMFDBgwYAMaqmBXUowBVgQQeoOxGNuDAFK8Mt/guZS5ZUm9FV7wM/ugttpN/O+k78wvnhL434UfLKrul3QnvaZm3uFIbQ1+ZU2G/MHF79oXBMeZ0jRNZZFu0T/wt/Y8jiv8AhjMVzOCTJ8zHd1kG0bm2q4GzL/Mu1+jA4AtTh3N1q6aGdPdkQN8LjcffiSAxWXZF31HJU5ZVe/Ee+iI5NG5IJX01C/pc4s2+AM4MQua8YUdNtNUxI240lgWuOmkb39MK1f22Ua/uo6ib1CCMX8j3pU/MA4AV+G+M1yypzGlSmnqZGqmkRYQGHiA96xLj5IeWLW4azd6qmjmkgendxdonvqXe1jqVT+AxV0/brMTZKWFD1DTtIfuEafniNqO2OvLEhoVU9BFcj5l8Ug68e8O1kuY0lTSxRSiKN1bvbafER0PW3XEzwiuZB5BXLTrGAvdCDa3O4Yfda2Kdqe0vMGN/a5F9FSK34xk/jjUe0PMD/wBdm/yw/pHgHVlxdpvD09dQmGnCFzIjeM2Wytq3+7HFw7LmUc8cclFTRwsfpZYrC1l2Ng25JAHLriqh2h5j/wDOzf5Yf/142QdpOYqQTWSNboyQkfO0YOK1QVNnomR7AnyGKK4Z7RPYRWo9NUvV1M8kkcfdhTYiyAqx7wja9wh6+WCHtirwwu0LL1Bi3PzDi33YkYO3uUMVangc9As7Rn5go+IGPPZZkMtJlyJOLSuzysv8Jc30n1GG/Fd0HbZRt+9jnh9SgkF/TuyzfMqMNWWcY0dQdMNTEzbeHWA2/IWO98QpM2xG8R5wlJSzVD8o0LfPoPmcSWKr7bMxklNNl0A1y1Dhio8kNxc9BcXPoDgCrchyWbMKhYE2kmZnlYco1ZizN5dbDzJw+calaiSm4foNkXT37DfSEs3i9frEnqQOuN+Y1MfD1EKeAibMasi5HO7bA26KPdUdTv54bey/gT2CAvN46qc65nPME76L+nMnqb4pBryjK0p4I4YhpSNQqgen/wDXx2YMGIUxfBjODABgwYMAGEPtL7OvbgtRTnuqyHeNwbarbhSeh8j0+eHzGMAU9knFkmYSQwyOlHmtK5VTIl1kVls6lbg3Ng2m/NVIJGFTjqpzGKZoMwmlZWLaCraIZFJ5BVsD9l7kb88W3x72aw5ioe/c1KDwTLz23AexFxfrzHTCOnGMlP8A7O4ggWSNvdntcG1gGP8AFb+NbFTzHXAFbKQo8ICj0AGPiWfSpY9AScPXEPZNIie0ZfIKunYalUEGQA/wNe0g+4/E80GbxB05MLggixU8rMp3BvtbF5A3cY0y0WUUVOUX2iYmplYqNSgbhQbXAuVX4DHDxhw2tEKNNcj1NRGHljOgqpawUJZQQSxt4ifjhjn4hy2u9mqK5amOop1Ve7iUNHLoIYXIU2Fx1KHnhdzKtnzTM1ljCpNI6dwrsAFEXiUMd7nmSo+A88Ad0/ZZXrGWAheRBqeJJtUijp4bDc+VxhYy/L5qiURQRSSSEe6qi4H8xNgo+0Ri1q7K3rlqmq6SSgrIImPtcTkRygDkWFtSnTuhvsehOFfs31/4RmslOCtTpAGi+oJov4Lb35kW64JsCznmR1NEAaqB4Q19JbSQ1uYBUsL+hIxOU3ZvOYklmqKSmSRVZO8kJLBvQAW6eeNmb5TK+SpP/ibVEAdbQNDbxlgColaQsdJJ8xhn4ceSfJqOSGiirJ6Z2hCyWOgA2LLqZQNgu3wxpydASxwg0ebU+X1LKRI6EtGTZ4yCdr7i5Wx9MSfHHFSr7XQpTU0EUbCJT3S6wAF3DbWJHI46O1caaihnJWLMAgaVEYsqaN0Nr7DV4elwTj7bj+BplrJMujNagAEgnIQm1tbDR7w8rHbrjJBBgnuAQbj03xtY6tmAYeRscfOY5gXklnmYF5HLMeQuRyUc9gLDDfwv2XVVWO8mPslPzLyD6QqP4UNtIP8AE3LnY40wR3C2cV4mWny+WXWbERatUaqDuWV7hE3302Jw953xEcoMstQ0VVmlRpCLGpARLBVFtyBe5t9Ymwxw/wDtdDTf7OyGESzP7053uerX5vbq5so6XO2GrgPsuWlb2qrb2itbxM7bhCeei4uTbbV9wA2xkENwXwk1M5zPMg0tdMfo4wAxjB8t7ardeg2+Nj5Zm6zFhpZGXmrDex6j8sfOd5SZ0AVgrD+JSykHZlYAg2IuL32vffljl4d4cNPz7tQBpjjiUhI12JFybsSbnVYc7W2uYUncGMDGcAGDBgwAYMGDABgwYMABGODOMjhqojFPGsiHow5eoPMH1GO/BbAFRS9nFflkjS5TPrjJ1NTyc+XLmFc+R8Dcrsbb8NVxlQV0hgzeiamqF27xdWocuZAEij5MtvrWxdRGI/Ocgp6pNFRCkq/zqDb4HmMTyCnpeyIyqZMuroqmPmFe2obbAyIbb7ndB88K2bcC11O30tJKwB2eId6Lje40XcD1IGLJzLsPQP3tDUyU79NWpreiyKyyrvuSWbnyx8ezcQUmyslWgIAuUZrdbBu7IHS5Zj8caMtFWVfFcrxGGSqlZNwyPM/+VwxuR/K23ptj5yHPJKaXvqeXQ1rHSQQw/hYG4I/HFn1faPXDUtVk5kVed0m0j5iGVD8QbYih2tUBB77LIVYH3VaI/frjjIPpbE8VRbQqcTcWVFbp9ol1KpBVAAFuOukcz8b4iqbiAxRGNKh0QsWKpM6gk87qjC98WC3azliA93lsV+mpoAPvUOfwxIUfaXVbey5Po1G2pFmZT81p0X5lsafCVDgr3KuEqqe3cUc2kgHV3fdqQeR1PpB+V8NlL2PVAXXWVMNLGCL2Os/JmKqL8uvwOGI1HEFVcCNKQXFiTGpA9DeS/wACBj4puxV5n7zMKx5mHIJquBe9hJIzEL6IEt0OJZKsh04iynLGVaGBq6qOyyvvcm3utpJN73AiQi+22O+ThLNc4INfKKSmJB7hVuSAeq3tfyLk22OkEWxY2RcJ0tGLU8KIerWu5+LnxH78TGMmiH4a4Tp6CLu6eMID7zc2Y+bsdziZwYMUBgwYMAGDBgwAYMGDABgwYMAGDBgwBjGcGDABgwYMAGDBgwAYMGDABgwYMAGDBgwAYMGDABgwYMAGDBgwAYMGDAGMGDBgD//Z"/>
          <p:cNvSpPr>
            <a:spLocks noChangeAspect="1" noChangeArrowheads="1"/>
          </p:cNvSpPr>
          <p:nvPr/>
        </p:nvSpPr>
        <p:spPr bwMode="auto">
          <a:xfrm>
            <a:off x="0" y="-890588"/>
            <a:ext cx="184785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0" name="Picture 4" descr="http://www.buildingsystemsgroup.com/attachments/Image/USGBC_leed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225" y="3657599"/>
            <a:ext cx="3152775" cy="3200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19050" y="6509266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Farr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Sustainable Urbanism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of </a:t>
            </a:r>
          </a:p>
          <a:p>
            <a:pPr lvl="1"/>
            <a:r>
              <a:rPr lang="en-US" dirty="0" smtClean="0"/>
              <a:t>Smart Growth</a:t>
            </a:r>
          </a:p>
          <a:p>
            <a:pPr lvl="1"/>
            <a:r>
              <a:rPr lang="en-US" dirty="0" smtClean="0"/>
              <a:t>New Urbanism</a:t>
            </a:r>
          </a:p>
          <a:p>
            <a:pPr lvl="1"/>
            <a:r>
              <a:rPr lang="en-US" dirty="0" smtClean="0"/>
              <a:t>LEED</a:t>
            </a:r>
            <a:endParaRPr lang="en-US" dirty="0"/>
          </a:p>
        </p:txBody>
      </p:sp>
      <p:pic>
        <p:nvPicPr>
          <p:cNvPr id="23554" name="Picture 2" descr="http://1.bp.blogspot.com/_Ymx9e66vrGc/TN8SzEbMLXI/AAAAAAAANC8/GhiTP3nUImE/s1600/052208_Diagram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751403"/>
            <a:ext cx="4648200" cy="58102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844957" y="6573916"/>
            <a:ext cx="29180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landscapeandurbanism.blogspot.com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Farr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13003" y="4214264"/>
            <a:ext cx="830997" cy="2643736"/>
          </a:xfrm>
          <a:prstGeom prst="rect">
            <a:avLst/>
          </a:prstGeom>
        </p:spPr>
        <p:txBody>
          <a:bodyPr vert="vert"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/>
              <a:t>www.garretthardinsociety.org</a:t>
            </a:r>
          </a:p>
          <a:p>
            <a:pPr algn="r"/>
            <a:r>
              <a:rPr lang="en-US" sz="1400" dirty="0" smtClean="0"/>
              <a:t>Garret Harding, Science 162 (1969)</a:t>
            </a:r>
          </a:p>
          <a:p>
            <a:pPr algn="r"/>
            <a:r>
              <a:rPr lang="en-US" sz="1400" dirty="0" smtClean="0"/>
              <a:t>Cartoon – The Rusty Oracle</a:t>
            </a:r>
            <a:endParaRPr lang="en-US" sz="1400" dirty="0"/>
          </a:p>
        </p:txBody>
      </p:sp>
      <p:pic>
        <p:nvPicPr>
          <p:cNvPr id="5" name="Picture 4" descr="cartoon_commons2.gif"/>
          <p:cNvPicPr>
            <a:picLocks noChangeAspect="1"/>
          </p:cNvPicPr>
          <p:nvPr/>
        </p:nvPicPr>
        <p:blipFill>
          <a:blip r:embed="rId2" cstate="print"/>
          <a:srcRect t="7261" b="1650"/>
          <a:stretch>
            <a:fillRect/>
          </a:stretch>
        </p:blipFill>
        <p:spPr>
          <a:xfrm>
            <a:off x="1752600" y="38146"/>
            <a:ext cx="5166974" cy="68111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5400000">
            <a:off x="-2981781" y="3019561"/>
            <a:ext cx="6811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Tragedy of the Commons</a:t>
            </a:r>
            <a:endParaRPr lang="en-US" sz="4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39307" y="29470"/>
            <a:ext cx="0" cy="682853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80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553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Ecological Footprint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943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4" name="Picture 4" descr="http://greenmi.tlent.netdna-cdn.com/wp-content/uploads/2011/04/ecological-foot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76974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0" y="6550223"/>
            <a:ext cx="30645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www.greenmi.net/ecological-footprint/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28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assets.panda.org/img/original/fig22_human_dev_and_eco_footprints.gif"/>
          <p:cNvPicPr>
            <a:picLocks noChangeAspect="1" noChangeArrowheads="1"/>
          </p:cNvPicPr>
          <p:nvPr/>
        </p:nvPicPr>
        <p:blipFill rotWithShape="1">
          <a:blip r:embed="rId2" cstate="print"/>
          <a:srcRect l="5177"/>
          <a:stretch/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Ecological Footprint &amp; Human Development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872818" y="0"/>
            <a:ext cx="12711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wwf.panda.org</a:t>
            </a:r>
            <a:endParaRPr lang="en-US" sz="1400" dirty="0"/>
          </a:p>
        </p:txBody>
      </p:sp>
      <p:pic>
        <p:nvPicPr>
          <p:cNvPr id="21510" name="Picture 6" descr="http://blog.lib.umn.edu/tupp0008/environment/fig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009650"/>
            <a:ext cx="2828925" cy="274320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0" y="0"/>
            <a:ext cx="17956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ENO (217.149.52.103)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Ecological Footprint versus HDI (2)</a:t>
            </a:r>
            <a:endParaRPr lang="en-US" dirty="0"/>
          </a:p>
        </p:txBody>
      </p:sp>
      <p:pic>
        <p:nvPicPr>
          <p:cNvPr id="3" name="Picture 2" descr="EF-HDI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324600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Automobiles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9050" y="6509266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Farr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Density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consumption @ ~10 x Population growth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Suburbia!</a:t>
            </a:r>
          </a:p>
          <a:p>
            <a:pPr marL="342900" lvl="1" indent="-342900"/>
            <a:endParaRPr lang="en-US" dirty="0" smtClean="0"/>
          </a:p>
          <a:p>
            <a:endParaRPr lang="en-US" dirty="0"/>
          </a:p>
        </p:txBody>
      </p:sp>
      <p:pic>
        <p:nvPicPr>
          <p:cNvPr id="29698" name="Picture 2" descr="http://chriswiewiora.com/wp-content/uploads/2012/05/suburb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362200"/>
            <a:ext cx="4610100" cy="30670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590883" y="6550223"/>
            <a:ext cx="15531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chriswiewiora.com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-19050" y="6509266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Farr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Cut off from Nature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Cut off from each other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Right-Sizing US </a:t>
            </a:r>
            <a:r>
              <a:rPr lang="en-US" dirty="0"/>
              <a:t>single family home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US: 2006 - 30 % of &gt;20 Population Obese</a:t>
            </a:r>
          </a:p>
          <a:p>
            <a:pPr lvl="2"/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Indoor air 2 – 5 x more polluted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33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399</Words>
  <Application>Microsoft Office PowerPoint</Application>
  <PresentationFormat>On-screen Show (4:3)</PresentationFormat>
  <Paragraphs>107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The American Way</vt:lpstr>
      <vt:lpstr>PowerPoint Presentation</vt:lpstr>
      <vt:lpstr>Ecological Footprint</vt:lpstr>
      <vt:lpstr>Ecological Footprint &amp; Human Development</vt:lpstr>
      <vt:lpstr>Ecological Footprint versus HDI (2)</vt:lpstr>
      <vt:lpstr>Automobiles</vt:lpstr>
      <vt:lpstr>Low Density Development</vt:lpstr>
      <vt:lpstr>Happiness</vt:lpstr>
      <vt:lpstr>Health</vt:lpstr>
      <vt:lpstr>Travel – Travel Mode and Obesity</vt:lpstr>
      <vt:lpstr>Climate</vt:lpstr>
      <vt:lpstr>Sustainable Urbanism</vt:lpstr>
      <vt:lpstr>Smart Growth</vt:lpstr>
      <vt:lpstr>New Urbanism</vt:lpstr>
      <vt:lpstr>USGBC - LEED</vt:lpstr>
      <vt:lpstr>Sustainable Urbanism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Way</dc:title>
  <dc:creator>Everett</dc:creator>
  <cp:lastModifiedBy>JWE</cp:lastModifiedBy>
  <cp:revision>22</cp:revision>
  <dcterms:created xsi:type="dcterms:W3CDTF">2006-08-16T00:00:00Z</dcterms:created>
  <dcterms:modified xsi:type="dcterms:W3CDTF">2014-01-20T16:33:45Z</dcterms:modified>
</cp:coreProperties>
</file>